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15119350" cy="1069181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6"/>
    <p:restoredTop sz="96327"/>
  </p:normalViewPr>
  <p:slideViewPr>
    <p:cSldViewPr snapToGrid="0" showGuides="1">
      <p:cViewPr varScale="1">
        <p:scale>
          <a:sx n="70" d="100"/>
          <a:sy n="70" d="100"/>
        </p:scale>
        <p:origin x="1728" y="60"/>
      </p:cViewPr>
      <p:guideLst>
        <p:guide orient="horz" pos="3345"/>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GB"/>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85391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30021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42076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01844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GB"/>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701A29-D3F8-E041-970A-5989E69128E0}"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6512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2701A29-D3F8-E041-970A-5989E69128E0}"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1530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2701A29-D3F8-E041-970A-5989E69128E0}" type="datetimeFigureOut">
              <a:rPr lang="en-US" smtClean="0"/>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85854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2701A29-D3F8-E041-970A-5989E69128E0}" type="datetimeFigureOut">
              <a:rPr lang="en-US" smtClean="0"/>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64253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01A29-D3F8-E041-970A-5989E69128E0}" type="datetimeFigureOut">
              <a:rPr lang="en-US" smtClean="0"/>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25587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87422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GB"/>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92217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2701A29-D3F8-E041-970A-5989E69128E0}" type="datetimeFigureOut">
              <a:rPr lang="en-US" smtClean="0"/>
              <a:t>9/5/2024</a:t>
            </a:fld>
            <a:endParaRPr 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BA630AFC-AC19-1346-832F-CC2FF9CB1B69}" type="slidenum">
              <a:rPr lang="en-US" smtClean="0"/>
              <a:t>‹#›</a:t>
            </a:fld>
            <a:endParaRPr lang="en-US"/>
          </a:p>
        </p:txBody>
      </p:sp>
    </p:spTree>
    <p:extLst>
      <p:ext uri="{BB962C8B-B14F-4D97-AF65-F5344CB8AC3E}">
        <p14:creationId xmlns:p14="http://schemas.microsoft.com/office/powerpoint/2010/main" val="1028000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4B1E7273-DB54-78AB-B7F4-503D942EA53B}"/>
              </a:ext>
            </a:extLst>
          </p:cNvPr>
          <p:cNvPicPr>
            <a:picLocks noChangeAspect="1"/>
          </p:cNvPicPr>
          <p:nvPr/>
        </p:nvPicPr>
        <p:blipFill>
          <a:blip r:embed="rId2">
            <a:alphaModFix/>
          </a:blip>
          <a:stretch>
            <a:fillRect/>
          </a:stretch>
        </p:blipFill>
        <p:spPr>
          <a:xfrm>
            <a:off x="7751591" y="417122"/>
            <a:ext cx="7176652" cy="8748922"/>
          </a:xfrm>
          <a:prstGeom prst="rect">
            <a:avLst/>
          </a:prstGeom>
        </p:spPr>
      </p:pic>
      <p:sp>
        <p:nvSpPr>
          <p:cNvPr id="17" name="Text Box 23">
            <a:extLst>
              <a:ext uri="{FF2B5EF4-FFF2-40B4-BE49-F238E27FC236}">
                <a16:creationId xmlns:a16="http://schemas.microsoft.com/office/drawing/2014/main" id="{1E14AAD1-56FE-6AFF-ED06-45802F91C36B}"/>
              </a:ext>
            </a:extLst>
          </p:cNvPr>
          <p:cNvSpPr txBox="1">
            <a:spLocks noChangeArrowheads="1"/>
          </p:cNvSpPr>
          <p:nvPr/>
        </p:nvSpPr>
        <p:spPr bwMode="auto">
          <a:xfrm>
            <a:off x="8230915" y="7098392"/>
            <a:ext cx="6120130" cy="21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en-GB" sz="1400" b="1" kern="100" dirty="0">
                <a:solidFill>
                  <a:srgbClr val="0070C0"/>
                </a:solidFill>
                <a:effectLst/>
                <a:latin typeface="Helvetica" panose="020B0604020202020204" pitchFamily="34" charset="0"/>
                <a:ea typeface="Aptos" panose="020B0004020202020204" pitchFamily="34" charset="0"/>
                <a:cs typeface="Helvetica" panose="020B0604020202020204" pitchFamily="34" charset="0"/>
              </a:rPr>
              <a:t>A Beautifully Presented And Much Improved Detached Family Home Enjoying An Enviable Location </a:t>
            </a:r>
            <a:r>
              <a:rPr lang="en-GB" sz="1400" b="1" kern="100" dirty="0">
                <a:solidFill>
                  <a:srgbClr val="0070C0"/>
                </a:solidFill>
                <a:latin typeface="Helvetica" panose="020B0604020202020204" pitchFamily="34" charset="0"/>
                <a:ea typeface="Aptos" panose="020B0004020202020204" pitchFamily="34" charset="0"/>
                <a:cs typeface="Helvetica" panose="020B0604020202020204" pitchFamily="34" charset="0"/>
              </a:rPr>
              <a:t>On A</a:t>
            </a:r>
            <a:r>
              <a:rPr lang="en-GB" sz="1400" b="1" kern="100" dirty="0">
                <a:solidFill>
                  <a:srgbClr val="0070C0"/>
                </a:solidFill>
                <a:effectLst/>
                <a:latin typeface="Helvetica" panose="020B0604020202020204" pitchFamily="34" charset="0"/>
                <a:ea typeface="Aptos" panose="020B0004020202020204" pitchFamily="34" charset="0"/>
                <a:cs typeface="Helvetica" panose="020B0604020202020204" pitchFamily="34" charset="0"/>
              </a:rPr>
              <a:t> Sought After Development With Landscaped Rear Garden And Double Width Driveway</a:t>
            </a:r>
          </a:p>
          <a:p>
            <a:pPr algn="ctr">
              <a:lnSpc>
                <a:spcPct val="107000"/>
              </a:lnSpc>
              <a:spcAft>
                <a:spcPts val="800"/>
              </a:spcAft>
            </a:pPr>
            <a:r>
              <a:rPr lang="en-GB" sz="1400" kern="100" dirty="0">
                <a:effectLst/>
                <a:latin typeface="Helvetica" panose="020B0604020202020204" pitchFamily="34" charset="0"/>
                <a:ea typeface="Aptos" panose="020B0004020202020204" pitchFamily="34" charset="0"/>
                <a:cs typeface="Helvetica" panose="020B0604020202020204" pitchFamily="34" charset="0"/>
              </a:rPr>
              <a:t> </a:t>
            </a:r>
          </a:p>
          <a:p>
            <a:pPr algn="ctr">
              <a:lnSpc>
                <a:spcPct val="107000"/>
              </a:lnSpc>
              <a:spcAft>
                <a:spcPts val="800"/>
              </a:spcAft>
            </a:pPr>
            <a:r>
              <a:rPr lang="en-GB" sz="1200" kern="100" dirty="0">
                <a:effectLst/>
                <a:latin typeface="Helvetica" panose="020B0604020202020204" pitchFamily="34" charset="0"/>
                <a:ea typeface="Aptos" panose="020B0004020202020204" pitchFamily="34" charset="0"/>
                <a:cs typeface="Helvetica" panose="020B0604020202020204" pitchFamily="34" charset="0"/>
              </a:rPr>
              <a:t>Good Size Entrance Porch *  Reception Hall * Lounge * Separate Dining Room * Stylish Well Appointed Kitchen * Study/Family Room * Ground Floor Cloakroom/</a:t>
            </a:r>
            <a:r>
              <a:rPr lang="en-GB" sz="1200" kern="100" dirty="0" err="1">
                <a:effectLst/>
                <a:latin typeface="Helvetica" panose="020B0604020202020204" pitchFamily="34" charset="0"/>
                <a:ea typeface="Aptos" panose="020B0004020202020204" pitchFamily="34" charset="0"/>
                <a:cs typeface="Helvetica" panose="020B0604020202020204" pitchFamily="34" charset="0"/>
              </a:rPr>
              <a:t>Wc</a:t>
            </a:r>
            <a:r>
              <a:rPr lang="en-GB" sz="1200" kern="100" dirty="0">
                <a:effectLst/>
                <a:latin typeface="Helvetica" panose="020B0604020202020204" pitchFamily="34" charset="0"/>
                <a:ea typeface="Aptos" panose="020B0004020202020204" pitchFamily="34" charset="0"/>
                <a:cs typeface="Helvetica" panose="020B0604020202020204" pitchFamily="34" charset="0"/>
              </a:rPr>
              <a:t> * Four Bedrooms * En-Suite Shower Room/</a:t>
            </a:r>
            <a:r>
              <a:rPr lang="en-GB" sz="1200" kern="100" dirty="0" err="1">
                <a:effectLst/>
                <a:latin typeface="Helvetica" panose="020B0604020202020204" pitchFamily="34" charset="0"/>
                <a:ea typeface="Aptos" panose="020B0004020202020204" pitchFamily="34" charset="0"/>
                <a:cs typeface="Helvetica" panose="020B0604020202020204" pitchFamily="34" charset="0"/>
              </a:rPr>
              <a:t>Wc</a:t>
            </a:r>
            <a:r>
              <a:rPr lang="en-GB" sz="1200" kern="100" dirty="0">
                <a:effectLst/>
                <a:latin typeface="Helvetica" panose="020B0604020202020204" pitchFamily="34" charset="0"/>
                <a:ea typeface="Aptos" panose="020B0004020202020204" pitchFamily="34" charset="0"/>
                <a:cs typeface="Helvetica" panose="020B0604020202020204" pitchFamily="34" charset="0"/>
              </a:rPr>
              <a:t> * Family Bathroom/</a:t>
            </a:r>
            <a:r>
              <a:rPr lang="en-GB" sz="1200" kern="100" dirty="0" err="1">
                <a:effectLst/>
                <a:latin typeface="Helvetica" panose="020B0604020202020204" pitchFamily="34" charset="0"/>
                <a:ea typeface="Aptos" panose="020B0004020202020204" pitchFamily="34" charset="0"/>
                <a:cs typeface="Helvetica" panose="020B0604020202020204" pitchFamily="34" charset="0"/>
              </a:rPr>
              <a:t>Wc</a:t>
            </a:r>
            <a:r>
              <a:rPr lang="en-GB" sz="1200" kern="100" dirty="0">
                <a:effectLst/>
                <a:latin typeface="Helvetica" panose="020B0604020202020204" pitchFamily="34" charset="0"/>
                <a:ea typeface="Aptos" panose="020B0004020202020204" pitchFamily="34" charset="0"/>
                <a:cs typeface="Helvetica" panose="020B0604020202020204" pitchFamily="34" charset="0"/>
              </a:rPr>
              <a:t> * Gas Central Heating * Double Glazing * Viewing Strongly Recommended</a:t>
            </a:r>
          </a:p>
        </p:txBody>
      </p:sp>
      <p:sp>
        <p:nvSpPr>
          <p:cNvPr id="20" name="Text Box 24">
            <a:extLst>
              <a:ext uri="{FF2B5EF4-FFF2-40B4-BE49-F238E27FC236}">
                <a16:creationId xmlns:a16="http://schemas.microsoft.com/office/drawing/2014/main" id="{091C62D5-6A48-5D3C-30F0-C9E302EBA621}"/>
              </a:ext>
            </a:extLst>
          </p:cNvPr>
          <p:cNvSpPr txBox="1">
            <a:spLocks noChangeArrowheads="1"/>
          </p:cNvSpPr>
          <p:nvPr/>
        </p:nvSpPr>
        <p:spPr bwMode="auto">
          <a:xfrm>
            <a:off x="12570920" y="1751903"/>
            <a:ext cx="1925181" cy="83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GUIDE PRICE</a:t>
            </a:r>
            <a:r>
              <a:rPr lang="en-GB" sz="1200" dirty="0">
                <a:solidFill>
                  <a:srgbClr val="0048FF"/>
                </a:solidFill>
                <a:effectLst/>
                <a:latin typeface="HelveticaNeueLT-Roman"/>
                <a:ea typeface="Times New Roman" panose="02020603050405020304" pitchFamily="18" charset="0"/>
                <a:cs typeface="HelveticaNeueLT-Roman"/>
              </a:rPr>
              <a:t> </a:t>
            </a:r>
            <a:r>
              <a:rPr lang="en-GB" sz="1900" dirty="0">
                <a:solidFill>
                  <a:srgbClr val="000000"/>
                </a:solidFill>
                <a:effectLst/>
                <a:latin typeface="HelveticaNeueLT-Roman"/>
                <a:ea typeface="Times New Roman" panose="02020603050405020304" pitchFamily="18" charset="0"/>
                <a:cs typeface="HelveticaNeueLT-Roman"/>
              </a:rPr>
              <a:t>£470</a:t>
            </a:r>
            <a:r>
              <a:rPr lang="en-GB" sz="1900" dirty="0">
                <a:solidFill>
                  <a:srgbClr val="000000"/>
                </a:solidFill>
                <a:latin typeface="HelveticaNeueLT-Roman"/>
                <a:ea typeface="Times New Roman" panose="02020603050405020304" pitchFamily="18" charset="0"/>
                <a:cs typeface="HelveticaNeueLT-Roman"/>
              </a:rPr>
              <a:t>,000</a:t>
            </a:r>
            <a:endParaRPr lang="en-GB" sz="1200" dirty="0">
              <a:effectLst/>
              <a:latin typeface="Times New Roman" panose="02020603050405020304" pitchFamily="18" charset="0"/>
              <a:ea typeface="Times New Roman" panose="02020603050405020304" pitchFamily="18" charset="0"/>
            </a:endParaRPr>
          </a:p>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TENURE </a:t>
            </a:r>
            <a:r>
              <a:rPr lang="en-GB" sz="1200" dirty="0">
                <a:solidFill>
                  <a:srgbClr val="0048FF"/>
                </a:solidFill>
                <a:effectLst/>
                <a:latin typeface="HelveticaNeueLT-Roman"/>
                <a:ea typeface="Times New Roman" panose="02020603050405020304" pitchFamily="18" charset="0"/>
                <a:cs typeface="HelveticaNeueLT-Roman"/>
              </a:rPr>
              <a:t>	</a:t>
            </a:r>
            <a:r>
              <a:rPr lang="en-GB" sz="1200" dirty="0">
                <a:effectLst/>
                <a:latin typeface="HelveticaNeueLT-Roman"/>
                <a:ea typeface="Times New Roman" panose="02020603050405020304" pitchFamily="18" charset="0"/>
                <a:cs typeface="HelveticaNeueLT-Roman"/>
              </a:rPr>
              <a:t>Freehold</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
        <p:nvSpPr>
          <p:cNvPr id="21" name="Text Box 26">
            <a:extLst>
              <a:ext uri="{FF2B5EF4-FFF2-40B4-BE49-F238E27FC236}">
                <a16:creationId xmlns:a16="http://schemas.microsoft.com/office/drawing/2014/main" id="{6EF9207B-DFE2-5C64-D8E8-504DA677FC37}"/>
              </a:ext>
            </a:extLst>
          </p:cNvPr>
          <p:cNvSpPr txBox="1">
            <a:spLocks noChangeArrowheads="1"/>
          </p:cNvSpPr>
          <p:nvPr/>
        </p:nvSpPr>
        <p:spPr bwMode="auto">
          <a:xfrm>
            <a:off x="8230915" y="1804912"/>
            <a:ext cx="4063365"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dirty="0">
                <a:solidFill>
                  <a:srgbClr val="FFFFFF"/>
                </a:solidFill>
                <a:latin typeface="HelveticaNeueLT-Medium"/>
                <a:ea typeface="Times New Roman" panose="02020603050405020304" pitchFamily="18" charset="0"/>
              </a:rPr>
              <a:t>26 Old Bystock Drive</a:t>
            </a:r>
            <a:r>
              <a:rPr lang="en-GB" sz="1800" dirty="0">
                <a:solidFill>
                  <a:srgbClr val="FFFFFF"/>
                </a:solidFill>
                <a:effectLst/>
                <a:latin typeface="HelveticaNeueLT-Medium"/>
                <a:ea typeface="Times New Roman" panose="02020603050405020304" pitchFamily="18" charset="0"/>
              </a:rPr>
              <a:t>, Exmouth, EX8 5RB</a:t>
            </a:r>
            <a:endParaRPr lang="en-GB" sz="1800" dirty="0">
              <a:effectLst/>
              <a:latin typeface="Times New Roman" panose="02020603050405020304" pitchFamily="18" charset="0"/>
              <a:ea typeface="Times New Roman" panose="02020603050405020304" pitchFamily="18" charset="0"/>
            </a:endParaRPr>
          </a:p>
        </p:txBody>
      </p:sp>
      <p:sp>
        <p:nvSpPr>
          <p:cNvPr id="22" name="Text Box 19">
            <a:extLst>
              <a:ext uri="{FF2B5EF4-FFF2-40B4-BE49-F238E27FC236}">
                <a16:creationId xmlns:a16="http://schemas.microsoft.com/office/drawing/2014/main" id="{B5E09519-8895-6BE0-CC84-333AE5155FA9}"/>
              </a:ext>
            </a:extLst>
          </p:cNvPr>
          <p:cNvSpPr txBox="1">
            <a:spLocks noChangeArrowheads="1"/>
          </p:cNvSpPr>
          <p:nvPr/>
        </p:nvSpPr>
        <p:spPr bwMode="auto">
          <a:xfrm>
            <a:off x="8230915" y="741447"/>
            <a:ext cx="6480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800" dirty="0" err="1">
                <a:solidFill>
                  <a:srgbClr val="333333"/>
                </a:solidFill>
                <a:effectLst/>
                <a:latin typeface="Helvetica" pitchFamily="2" charset="0"/>
                <a:ea typeface="Times New Roman" panose="02020603050405020304" pitchFamily="18" charset="0"/>
                <a:cs typeface="HelveticaNeueLTStd-Bd"/>
              </a:rPr>
              <a:t>www.</a:t>
            </a:r>
            <a:r>
              <a:rPr lang="en-GB" sz="1800" dirty="0" err="1">
                <a:solidFill>
                  <a:srgbClr val="333333"/>
                </a:solidFill>
                <a:effectLst/>
                <a:latin typeface="Helvetica" pitchFamily="2" charset="0"/>
                <a:ea typeface="Times New Roman" panose="02020603050405020304" pitchFamily="18" charset="0"/>
                <a:cs typeface="HelveticaNeueLTStd-Md"/>
              </a:rPr>
              <a:t>pennys.net</a:t>
            </a:r>
            <a:endParaRPr lang="en-GB" sz="12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FCBF282-AD09-E914-C52C-EB3FBC53349C}"/>
              </a:ext>
            </a:extLst>
          </p:cNvPr>
          <p:cNvCxnSpPr/>
          <p:nvPr/>
        </p:nvCxnSpPr>
        <p:spPr>
          <a:xfrm>
            <a:off x="7751591" y="9682947"/>
            <a:ext cx="7078779" cy="0"/>
          </a:xfrm>
          <a:prstGeom prst="line">
            <a:avLst/>
          </a:prstGeom>
          <a:ln w="28575">
            <a:solidFill>
              <a:srgbClr val="0057A7"/>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6F1A157-92E8-A84F-7708-EA363B8D6491}"/>
              </a:ext>
            </a:extLst>
          </p:cNvPr>
          <p:cNvSpPr>
            <a:spLocks noChangeArrowheads="1"/>
          </p:cNvSpPr>
          <p:nvPr/>
        </p:nvSpPr>
        <p:spPr bwMode="auto">
          <a:xfrm>
            <a:off x="408260" y="359887"/>
            <a:ext cx="6840220" cy="9972040"/>
          </a:xfrm>
          <a:prstGeom prst="rect">
            <a:avLst/>
          </a:prstGeom>
          <a:noFill/>
          <a:ln w="44450">
            <a:solidFill>
              <a:srgbClr val="0057A8"/>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 name="Text Box 22">
            <a:extLst>
              <a:ext uri="{FF2B5EF4-FFF2-40B4-BE49-F238E27FC236}">
                <a16:creationId xmlns:a16="http://schemas.microsoft.com/office/drawing/2014/main" id="{24A89932-7C65-608A-E3EC-D32690BE7309}"/>
              </a:ext>
            </a:extLst>
          </p:cNvPr>
          <p:cNvSpPr txBox="1">
            <a:spLocks noChangeArrowheads="1"/>
          </p:cNvSpPr>
          <p:nvPr/>
        </p:nvSpPr>
        <p:spPr bwMode="auto">
          <a:xfrm>
            <a:off x="592579" y="9682947"/>
            <a:ext cx="6480175"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r>
              <a:rPr lang="en-GB" sz="600">
                <a:solidFill>
                  <a:srgbClr val="000000"/>
                </a:solidFill>
                <a:effectLst/>
                <a:latin typeface="Helvetica" pitchFamily="2" charset="0"/>
                <a:ea typeface="Times New Roman" panose="02020603050405020304" pitchFamily="18" charset="0"/>
                <a:cs typeface="Times-Italic" pitchFamily="2" charset="0"/>
              </a:rPr>
              <a:t>Pennys Estate Agents Limited for themselves and for the vendor of this property whose agents they are give notice that:- (1) These particulars do not constitute any part of an offer or a contract. (2) All statements contained in these particulars are made without responsibility on the part of Pennys Estate Agents Limited. (3) None of the statements contained in these particulars are to be relied upon as a statement or representation of fact. (4) Any intending purchaser must satisfy himself/herself by inspection or otherwise as to the correctness of each of the statements contained in these particulars. (5) The vendor does not make or give and neither do Pennys Estate Agents Limited nor any person in their employment has any authority to make or give any representation or warranty whatever in relation to this property.</a:t>
            </a:r>
            <a:endParaRPr lang="en-GB" sz="1200">
              <a:effectLst/>
              <a:latin typeface="Times New Roman" panose="02020603050405020304" pitchFamily="18" charset="0"/>
              <a:ea typeface="Times New Roman" panose="02020603050405020304" pitchFamily="18" charset="0"/>
            </a:endParaRPr>
          </a:p>
          <a:p>
            <a:r>
              <a:rPr lang="en-GB" sz="600">
                <a:solidFill>
                  <a:srgbClr val="000000"/>
                </a:solidFill>
                <a:effectLst/>
                <a:latin typeface="Helvetica"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9EC478D6-12EA-3601-26AA-1125E32778FF}"/>
              </a:ext>
            </a:extLst>
          </p:cNvPr>
          <p:cNvPicPr>
            <a:picLocks noChangeAspect="1"/>
          </p:cNvPicPr>
          <p:nvPr/>
        </p:nvPicPr>
        <p:blipFill>
          <a:blip r:embed="rId3">
            <a:extLst>
              <a:ext uri="{28A0092B-C50C-407E-A947-70E740481C1C}">
                <a14:useLocalDpi xmlns:a14="http://schemas.microsoft.com/office/drawing/2010/main" val="0"/>
              </a:ext>
            </a:extLst>
          </a:blip>
          <a:srcRect b="35262"/>
          <a:stretch>
            <a:fillRect/>
          </a:stretch>
        </p:blipFill>
        <p:spPr bwMode="auto">
          <a:xfrm>
            <a:off x="7746699" y="9950366"/>
            <a:ext cx="1910470" cy="437313"/>
          </a:xfrm>
          <a:prstGeom prst="rect">
            <a:avLst/>
          </a:prstGeom>
          <a:noFill/>
        </p:spPr>
      </p:pic>
      <p:sp>
        <p:nvSpPr>
          <p:cNvPr id="54" name="Text Box 20">
            <a:extLst>
              <a:ext uri="{FF2B5EF4-FFF2-40B4-BE49-F238E27FC236}">
                <a16:creationId xmlns:a16="http://schemas.microsoft.com/office/drawing/2014/main" id="{8F2A2BE9-1C5F-7733-10AA-F18CCE2B41B7}"/>
              </a:ext>
            </a:extLst>
          </p:cNvPr>
          <p:cNvSpPr txBox="1">
            <a:spLocks noChangeArrowheads="1"/>
          </p:cNvSpPr>
          <p:nvPr/>
        </p:nvSpPr>
        <p:spPr bwMode="auto">
          <a:xfrm>
            <a:off x="7746699" y="9805151"/>
            <a:ext cx="677518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Bd"/>
              </a:rPr>
              <a:t>PENNYS ESTATE AGENTS</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818285"/>
                </a:solidFill>
                <a:effectLst/>
                <a:latin typeface="Frutiger LT Std 55 Roman"/>
                <a:ea typeface="Times New Roman" panose="02020603050405020304" pitchFamily="18" charset="0"/>
                <a:cs typeface="HelveticaNeueLTStd-Lt"/>
              </a:rPr>
              <a:t>2 Rolle House, Rolle Street, Exmouth, Devon, EX8 2SN</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Lt"/>
              </a:rPr>
              <a:t>Tel:</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a:solidFill>
                  <a:srgbClr val="818285"/>
                </a:solidFill>
                <a:effectLst/>
                <a:latin typeface="Frutiger LT Std 55 Roman"/>
                <a:ea typeface="Times New Roman" panose="02020603050405020304" pitchFamily="18" charset="0"/>
                <a:cs typeface="HelveticaNeueLTStd-Md"/>
              </a:rPr>
              <a:t>01395 264111 </a:t>
            </a:r>
            <a:r>
              <a:rPr lang="en-GB" sz="1100" dirty="0" err="1">
                <a:solidFill>
                  <a:srgbClr val="0057A8"/>
                </a:solidFill>
                <a:effectLst/>
                <a:latin typeface="Frutiger LT Std 55 Roman"/>
                <a:ea typeface="Times New Roman" panose="02020603050405020304" pitchFamily="18" charset="0"/>
                <a:cs typeface="HelveticaNeueLTStd-Lt"/>
              </a:rPr>
              <a:t>EMail</a:t>
            </a:r>
            <a:r>
              <a:rPr lang="en-GB" sz="1100" dirty="0">
                <a:solidFill>
                  <a:srgbClr val="0057A8"/>
                </a:solidFill>
                <a:effectLst/>
                <a:latin typeface="Frutiger LT Std 55 Roman"/>
                <a:ea typeface="Times New Roman" panose="02020603050405020304" pitchFamily="18" charset="0"/>
                <a:cs typeface="HelveticaNeueLTStd-Lt"/>
              </a:rPr>
              <a:t>:</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err="1">
                <a:solidFill>
                  <a:srgbClr val="818285"/>
                </a:solidFill>
                <a:effectLst/>
                <a:latin typeface="Frutiger LT Std 55 Roman"/>
                <a:ea typeface="Times New Roman" panose="02020603050405020304" pitchFamily="18" charset="0"/>
                <a:cs typeface="HelveticaNeueLTStd-Md"/>
              </a:rPr>
              <a:t>help@pennys.net</a:t>
            </a:r>
            <a:endParaRPr lang="en-GB" sz="1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D572870-F8B2-B9BC-1A37-B015BCF31B4B}"/>
              </a:ext>
            </a:extLst>
          </p:cNvPr>
          <p:cNvSpPr txBox="1"/>
          <p:nvPr/>
        </p:nvSpPr>
        <p:spPr>
          <a:xfrm>
            <a:off x="14581541" y="4320142"/>
            <a:ext cx="3155749" cy="1607304"/>
          </a:xfrm>
          <a:prstGeom prst="rect">
            <a:avLst/>
          </a:prstGeom>
          <a:noFill/>
          <a:ln>
            <a:noFill/>
          </a:ln>
        </p:spPr>
        <p:txBody>
          <a:bodyPr wrap="square" rtlCol="0">
            <a:spAutoFit/>
          </a:bodyPr>
          <a:lstStyle/>
          <a:p>
            <a:endParaRPr lang="en-GB" dirty="0"/>
          </a:p>
        </p:txBody>
      </p:sp>
      <p:pic>
        <p:nvPicPr>
          <p:cNvPr id="1026" name="Picture 2">
            <a:extLst>
              <a:ext uri="{FF2B5EF4-FFF2-40B4-BE49-F238E27FC236}">
                <a16:creationId xmlns:a16="http://schemas.microsoft.com/office/drawing/2014/main" id="{4D13459A-FF7A-FCCB-C42F-1199D9924E1A}"/>
              </a:ext>
            </a:extLst>
          </p:cNvPr>
          <p:cNvPicPr>
            <a:picLocks noChangeAspect="1" noChangeArrowheads="1"/>
          </p:cNvPicPr>
          <p:nvPr/>
        </p:nvPicPr>
        <p:blipFill>
          <a:blip r:embed="rId4"/>
          <a:srcRect/>
          <a:stretch/>
        </p:blipFill>
        <p:spPr bwMode="auto">
          <a:xfrm>
            <a:off x="8120418" y="2605188"/>
            <a:ext cx="6348655" cy="4459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1A75E3-4934-DB28-CD3A-701109B16DBE}"/>
              </a:ext>
            </a:extLst>
          </p:cNvPr>
          <p:cNvPicPr>
            <a:picLocks noChangeAspect="1" noChangeArrowheads="1"/>
          </p:cNvPicPr>
          <p:nvPr/>
        </p:nvPicPr>
        <p:blipFill>
          <a:blip r:embed="rId5"/>
          <a:srcRect/>
          <a:stretch/>
        </p:blipFill>
        <p:spPr bwMode="auto">
          <a:xfrm>
            <a:off x="653912" y="608851"/>
            <a:ext cx="3111434" cy="23335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DA2AA65-6B32-34E4-EA1C-213C1171C05A}"/>
              </a:ext>
            </a:extLst>
          </p:cNvPr>
          <p:cNvPicPr>
            <a:picLocks noChangeAspect="1" noChangeArrowheads="1"/>
          </p:cNvPicPr>
          <p:nvPr/>
        </p:nvPicPr>
        <p:blipFill>
          <a:blip r:embed="rId6"/>
          <a:srcRect/>
          <a:stretch/>
        </p:blipFill>
        <p:spPr bwMode="auto">
          <a:xfrm>
            <a:off x="3877812" y="582517"/>
            <a:ext cx="3171952" cy="2378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80F6E74-FCDC-F11D-640A-3505AB6D3EFA}"/>
              </a:ext>
            </a:extLst>
          </p:cNvPr>
          <p:cNvPicPr>
            <a:picLocks noChangeAspect="1" noChangeArrowheads="1"/>
          </p:cNvPicPr>
          <p:nvPr/>
        </p:nvPicPr>
        <p:blipFill>
          <a:blip r:embed="rId7"/>
          <a:srcRect/>
          <a:stretch/>
        </p:blipFill>
        <p:spPr bwMode="auto">
          <a:xfrm>
            <a:off x="650276" y="3111983"/>
            <a:ext cx="3115070" cy="21833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86DFEDF-53F9-B000-D942-4F7DEB58EB5A}"/>
              </a:ext>
            </a:extLst>
          </p:cNvPr>
          <p:cNvPicPr>
            <a:picLocks noChangeAspect="1" noChangeArrowheads="1"/>
          </p:cNvPicPr>
          <p:nvPr/>
        </p:nvPicPr>
        <p:blipFill>
          <a:blip r:embed="rId8"/>
          <a:srcRect/>
          <a:stretch/>
        </p:blipFill>
        <p:spPr bwMode="auto">
          <a:xfrm>
            <a:off x="3900802" y="3113639"/>
            <a:ext cx="3171952" cy="21817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7401396-9EB2-BE7E-816D-45BF1A9FF521}"/>
              </a:ext>
            </a:extLst>
          </p:cNvPr>
          <p:cNvPicPr>
            <a:picLocks noChangeAspect="1" noChangeArrowheads="1"/>
          </p:cNvPicPr>
          <p:nvPr/>
        </p:nvPicPr>
        <p:blipFill>
          <a:blip r:embed="rId9"/>
          <a:srcRect/>
          <a:stretch/>
        </p:blipFill>
        <p:spPr bwMode="auto">
          <a:xfrm>
            <a:off x="658967" y="5412065"/>
            <a:ext cx="3115069" cy="22161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F8C7C4B-79F3-C413-D553-F3DB7F025E50}"/>
              </a:ext>
            </a:extLst>
          </p:cNvPr>
          <p:cNvPicPr>
            <a:picLocks noChangeAspect="1" noChangeArrowheads="1"/>
          </p:cNvPicPr>
          <p:nvPr/>
        </p:nvPicPr>
        <p:blipFill>
          <a:blip r:embed="rId10"/>
          <a:srcRect/>
          <a:stretch/>
        </p:blipFill>
        <p:spPr bwMode="auto">
          <a:xfrm>
            <a:off x="3934695" y="5412065"/>
            <a:ext cx="3115069" cy="22161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A742928-6615-9374-A0EF-33FEC62B992D}"/>
              </a:ext>
            </a:extLst>
          </p:cNvPr>
          <p:cNvPicPr>
            <a:picLocks noChangeAspect="1"/>
          </p:cNvPicPr>
          <p:nvPr/>
        </p:nvPicPr>
        <p:blipFill>
          <a:blip r:embed="rId11"/>
          <a:srcRect/>
          <a:stretch/>
        </p:blipFill>
        <p:spPr>
          <a:xfrm>
            <a:off x="2784959" y="7713364"/>
            <a:ext cx="1960775" cy="1901951"/>
          </a:xfrm>
          <a:prstGeom prst="rect">
            <a:avLst/>
          </a:prstGeom>
        </p:spPr>
      </p:pic>
    </p:spTree>
    <p:extLst>
      <p:ext uri="{BB962C8B-B14F-4D97-AF65-F5344CB8AC3E}">
        <p14:creationId xmlns:p14="http://schemas.microsoft.com/office/powerpoint/2010/main" val="342575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6223F6-458B-E99C-D36C-F83874E3BA7C}"/>
              </a:ext>
            </a:extLst>
          </p:cNvPr>
          <p:cNvSpPr>
            <a:spLocks noChangeArrowheads="1"/>
          </p:cNvSpPr>
          <p:nvPr/>
        </p:nvSpPr>
        <p:spPr bwMode="auto">
          <a:xfrm>
            <a:off x="359093"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Rectangle 4">
            <a:extLst>
              <a:ext uri="{FF2B5EF4-FFF2-40B4-BE49-F238E27FC236}">
                <a16:creationId xmlns:a16="http://schemas.microsoft.com/office/drawing/2014/main" id="{BE30A96B-7BF2-8E4F-34A1-0C71741340FA}"/>
              </a:ext>
            </a:extLst>
          </p:cNvPr>
          <p:cNvSpPr>
            <a:spLocks noChangeArrowheads="1"/>
          </p:cNvSpPr>
          <p:nvPr/>
        </p:nvSpPr>
        <p:spPr bwMode="auto">
          <a:xfrm>
            <a:off x="7920038"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 name="TextBox 11">
            <a:extLst>
              <a:ext uri="{FF2B5EF4-FFF2-40B4-BE49-F238E27FC236}">
                <a16:creationId xmlns:a16="http://schemas.microsoft.com/office/drawing/2014/main" id="{CCBE93BF-9BF8-8E64-90F4-53084BDB732A}"/>
              </a:ext>
            </a:extLst>
          </p:cNvPr>
          <p:cNvSpPr txBox="1"/>
          <p:nvPr/>
        </p:nvSpPr>
        <p:spPr>
          <a:xfrm>
            <a:off x="539115" y="522605"/>
            <a:ext cx="6429244" cy="15419606"/>
          </a:xfrm>
          <a:prstGeom prst="rect">
            <a:avLst/>
          </a:prstGeom>
          <a:noFill/>
        </p:spPr>
        <p:txBody>
          <a:bodyPr wrap="square" rtlCol="0">
            <a:spAutoFit/>
          </a:bodyPr>
          <a:lstStyle/>
          <a:p>
            <a:pPr algn="ctr"/>
            <a:r>
              <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rPr>
              <a:t>26 Old Bystock Drive, Exmouth, EX8 5RB</a:t>
            </a:r>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br>
              <a:rPr lang="en-GB" sz="1200" dirty="0">
                <a:latin typeface="Helvetica" panose="020B0604020202020204" pitchFamily="34" charset="0"/>
                <a:cs typeface="Helvetica" panose="020B0604020202020204" pitchFamily="34" charset="0"/>
              </a:rPr>
            </a:br>
            <a:r>
              <a:rPr lang="en-GB" sz="1200" b="1" dirty="0">
                <a:latin typeface="Helvetica" panose="020B0604020202020204" pitchFamily="34" charset="0"/>
                <a:cs typeface="Helvetica" panose="020B0604020202020204" pitchFamily="34" charset="0"/>
              </a:rPr>
              <a:t>THE ACCOMMODATION COMPRISES: </a:t>
            </a:r>
            <a:r>
              <a:rPr lang="en-GB" sz="1200" dirty="0">
                <a:latin typeface="Helvetica" panose="020B0604020202020204" pitchFamily="34" charset="0"/>
                <a:cs typeface="Helvetica" panose="020B0604020202020204" pitchFamily="34" charset="0"/>
              </a:rPr>
              <a:t>  Composite front door with pattern glass window inset to:</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ENTRANCE PORCH:</a:t>
            </a:r>
            <a:r>
              <a:rPr lang="en-GB" sz="1200" dirty="0">
                <a:latin typeface="Helvetica" panose="020B0604020202020204" pitchFamily="34" charset="0"/>
                <a:cs typeface="Helvetica" panose="020B0604020202020204" pitchFamily="34" charset="0"/>
              </a:rPr>
              <a:t>  2.03m x 1.83m (6'8" x 6'0")  A very useful addition to the property with uPVC double glazed window to front aspect, coat rack, radiator, inner glazed panel door to:</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RECEPTION HALL:</a:t>
            </a:r>
            <a:r>
              <a:rPr lang="en-GB" sz="1200" dirty="0">
                <a:latin typeface="Helvetica" panose="020B0604020202020204" pitchFamily="34" charset="0"/>
                <a:cs typeface="Helvetica" panose="020B0604020202020204" pitchFamily="34" charset="0"/>
              </a:rPr>
              <a:t>     With feature wood effect flooring, radiator housing feature radiator cover, coved ceiling, turning staircase rising to first floor landing with uPVC double glazed window on half landing.</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GROUND FLOOR CLOAKROOM/WC:</a:t>
            </a:r>
            <a:r>
              <a:rPr lang="en-GB" sz="1200" dirty="0">
                <a:latin typeface="Helvetica" panose="020B0604020202020204" pitchFamily="34" charset="0"/>
                <a:cs typeface="Helvetica" panose="020B0604020202020204" pitchFamily="34" charset="0"/>
              </a:rPr>
              <a:t>   With pedestal wash hand basin with tiled splashback and fitted mirror over, WC, chrome heater towel rail, uPVC double glazed window with patterned glass.</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LOUNGE: </a:t>
            </a:r>
            <a:r>
              <a:rPr lang="en-GB" sz="1200" dirty="0">
                <a:latin typeface="Helvetica" panose="020B0604020202020204" pitchFamily="34" charset="0"/>
                <a:cs typeface="Helvetica" panose="020B0604020202020204" pitchFamily="34" charset="0"/>
              </a:rPr>
              <a:t> 4.19m x 3.33m (13'9" x 10'11") With feature fire surround with marble hearth and inset housing living flame coal effect gas fire, TV point, radiator, coved ceiling, uPVC double glazed window overlooking the rear garden.  </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DINING ROOM:   </a:t>
            </a:r>
            <a:r>
              <a:rPr lang="en-GB" sz="1200" dirty="0">
                <a:latin typeface="Helvetica" panose="020B0604020202020204" pitchFamily="34" charset="0"/>
                <a:cs typeface="Helvetica" panose="020B0604020202020204" pitchFamily="34" charset="0"/>
              </a:rPr>
              <a:t>3.35m x 2.54m (11'0" x 8'4")  With uPVC double glazed double doors with picture windows to either side opening onto the rear garden, feature wood effect flooring, radiator housing feature radiator cover, access to understairs cupboard, coved ceiling.</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KITCHEN:</a:t>
            </a:r>
            <a:r>
              <a:rPr lang="en-GB" sz="1200" dirty="0">
                <a:latin typeface="Helvetica" panose="020B0604020202020204" pitchFamily="34" charset="0"/>
                <a:cs typeface="Helvetica" panose="020B0604020202020204" pitchFamily="34" charset="0"/>
              </a:rPr>
              <a:t>   4.47m x 2.44m (14'8" x 8'0")  A quality well appointed kitchen with a range of wood effect worktops with inset one and a half bowl single drainer sink unit, inset five ring gas hob, cupboards and deep drawer  units, integrated dishwasher beneath worktops, attractive tiled surrounds, range of wall mounted cupboards with concealed lighting beneath, integrated fridge and freezer, built-in double oven with cupboards above and below, integrated microwave oven with drawer units beneath and cupboard over, understairs cupboard, utilities cupboard, plumbing for automatic washing machine and tumble dryer space, further access to </a:t>
            </a:r>
            <a:r>
              <a:rPr lang="en-GB" sz="1200" dirty="0" err="1">
                <a:latin typeface="Helvetica" panose="020B0604020202020204" pitchFamily="34" charset="0"/>
                <a:cs typeface="Helvetica" panose="020B0604020202020204" pitchFamily="34" charset="0"/>
              </a:rPr>
              <a:t>understair</a:t>
            </a:r>
            <a:r>
              <a:rPr lang="en-GB" sz="1200" dirty="0">
                <a:latin typeface="Helvetica" panose="020B0604020202020204" pitchFamily="34" charset="0"/>
                <a:cs typeface="Helvetica" panose="020B0604020202020204" pitchFamily="34" charset="0"/>
              </a:rPr>
              <a:t> storage cupboard, ceiling spotlighting, coved ceiling, modern gas </a:t>
            </a:r>
            <a:r>
              <a:rPr lang="en-GB" sz="1200" dirty="0" err="1">
                <a:latin typeface="Helvetica" panose="020B0604020202020204" pitchFamily="34" charset="0"/>
                <a:cs typeface="Helvetica" panose="020B0604020202020204" pitchFamily="34" charset="0"/>
              </a:rPr>
              <a:t>baxi</a:t>
            </a:r>
            <a:r>
              <a:rPr lang="en-GB" sz="1200" dirty="0">
                <a:latin typeface="Helvetica" panose="020B0604020202020204" pitchFamily="34" charset="0"/>
                <a:cs typeface="Helvetica" panose="020B0604020202020204" pitchFamily="34" charset="0"/>
              </a:rPr>
              <a:t> boiler for hot water and central heating housed in matching kitchen unit, uPVC double glazed window to front aspect, plinth lighting and heater, uPVC double glazed door giving access to outside.</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STUDY/PLAY ROOM:</a:t>
            </a:r>
            <a:r>
              <a:rPr lang="en-GB" sz="1200" dirty="0">
                <a:latin typeface="Helvetica" panose="020B0604020202020204" pitchFamily="34" charset="0"/>
                <a:cs typeface="Helvetica" panose="020B0604020202020204" pitchFamily="34" charset="0"/>
              </a:rPr>
              <a:t>   3.1m x 2.11m (10'2" x 6'11")  With radiator, tiled flooring, uPVC double glazed window overlooking entrance porch.</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FIRST FLOOR LANDING:  </a:t>
            </a:r>
            <a:r>
              <a:rPr lang="en-GB" sz="1200" dirty="0">
                <a:latin typeface="Helvetica" panose="020B0604020202020204" pitchFamily="34" charset="0"/>
                <a:cs typeface="Helvetica" panose="020B0604020202020204" pitchFamily="34" charset="0"/>
              </a:rPr>
              <a:t> Access to roof space via loft ladder, linen cupboard with slatted shelving, chrome heated towel rail.  Airing cupboard with water cylinder and slatted shelving.</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BEDROOM 1: </a:t>
            </a:r>
            <a:r>
              <a:rPr lang="en-GB" sz="1200" dirty="0">
                <a:latin typeface="Helvetica" panose="020B0604020202020204" pitchFamily="34" charset="0"/>
                <a:cs typeface="Helvetica" panose="020B0604020202020204" pitchFamily="34" charset="0"/>
              </a:rPr>
              <a:t>  3.4m x 3.3m (11'2" x 10'10")   Radiator, TV point, uPVC double glazed window to rear aspect.</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EN-SUITE SHOWER ROOM/WC:</a:t>
            </a:r>
            <a:r>
              <a:rPr lang="en-GB" sz="1200" dirty="0">
                <a:latin typeface="Helvetica" panose="020B0604020202020204" pitchFamily="34" charset="0"/>
                <a:cs typeface="Helvetica" panose="020B0604020202020204" pitchFamily="34" charset="0"/>
              </a:rPr>
              <a:t>   Fitted with shower cubicle comprising shower unit with fixed rainfall shower head hose and detachable shower head hose, tiled cubicle and shower splash screen door, pedestal wash hand basin, WC, radiator, matching part tiled walls, mirror fronted medicine cabinet, light/shaver socket, ceiling extractor fan, uPVC double glazed window with patterned glass.</a:t>
            </a: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br>
              <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rPr>
            </a:br>
            <a:endParaRPr lang="en-US" sz="1200" dirty="0">
              <a:latin typeface="Helvetica" panose="020B0604020202020204" pitchFamily="34" charset="0"/>
              <a:cs typeface="Helvetica" panose="020B0604020202020204" pitchFamily="34" charset="0"/>
            </a:endParaRPr>
          </a:p>
        </p:txBody>
      </p:sp>
      <p:sp>
        <p:nvSpPr>
          <p:cNvPr id="13" name="TextBox 12">
            <a:extLst>
              <a:ext uri="{FF2B5EF4-FFF2-40B4-BE49-F238E27FC236}">
                <a16:creationId xmlns:a16="http://schemas.microsoft.com/office/drawing/2014/main" id="{96F289B2-C3D7-742F-AA5D-DB0F07127B74}"/>
              </a:ext>
            </a:extLst>
          </p:cNvPr>
          <p:cNvSpPr txBox="1"/>
          <p:nvPr/>
        </p:nvSpPr>
        <p:spPr>
          <a:xfrm>
            <a:off x="8106563" y="522605"/>
            <a:ext cx="6429244" cy="13096021"/>
          </a:xfrm>
          <a:prstGeom prst="rect">
            <a:avLst/>
          </a:prstGeom>
          <a:noFill/>
        </p:spPr>
        <p:txBody>
          <a:bodyPr wrap="square" rtlCol="0">
            <a:spAutoFit/>
          </a:bodyPr>
          <a:lstStyle/>
          <a:p>
            <a:r>
              <a:rPr lang="en-GB" sz="1200" b="1" dirty="0">
                <a:latin typeface="Helvetica" panose="020B0604020202020204" pitchFamily="34" charset="0"/>
                <a:cs typeface="Helvetica" panose="020B0604020202020204" pitchFamily="34" charset="0"/>
              </a:rPr>
              <a:t>BEDROOM 2:   </a:t>
            </a:r>
            <a:r>
              <a:rPr lang="en-GB" sz="1200" dirty="0">
                <a:latin typeface="Helvetica" panose="020B0604020202020204" pitchFamily="34" charset="0"/>
                <a:cs typeface="Helvetica" panose="020B0604020202020204" pitchFamily="34" charset="0"/>
              </a:rPr>
              <a:t>3.4m x 2.59m (11'2" x 8'6")   With radiator, uPVC double glazed window to rear aspect.</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BEDROOM 3:   </a:t>
            </a:r>
            <a:r>
              <a:rPr lang="en-GB" sz="1200" dirty="0">
                <a:latin typeface="Helvetica" panose="020B0604020202020204" pitchFamily="34" charset="0"/>
                <a:cs typeface="Helvetica" panose="020B0604020202020204" pitchFamily="34" charset="0"/>
              </a:rPr>
              <a:t>3.68m x 2.67m (12'1" x 8'9") maximum overall measurement into doorway.  Radiator, uPVC double glazed window to front aspect.</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BEDROOM 4: </a:t>
            </a:r>
            <a:r>
              <a:rPr lang="en-GB" sz="1200" dirty="0">
                <a:latin typeface="Helvetica" panose="020B0604020202020204" pitchFamily="34" charset="0"/>
                <a:cs typeface="Helvetica" panose="020B0604020202020204" pitchFamily="34" charset="0"/>
              </a:rPr>
              <a:t> 2.87m x 2.24m (9'5" x 7'4") With radiator, uPVC double glazed window to front aspect.</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BATHROOM/WC:</a:t>
            </a:r>
            <a:r>
              <a:rPr lang="en-GB" sz="1200" dirty="0">
                <a:latin typeface="Helvetica" panose="020B0604020202020204" pitchFamily="34" charset="0"/>
                <a:cs typeface="Helvetica" panose="020B0604020202020204" pitchFamily="34" charset="0"/>
              </a:rPr>
              <a:t>   1.88m x 1.83m (6'2" x 6'0")  Comprising bath with shower attachment, shower splash screen, vanity wash hand basin, WC, fully tiled walls, chrome heated towel rail, fitted mirror with light/shaver socket over, ceiling extractor fan, uPVC double glazed window with pattern glass.</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OUTSIDE: </a:t>
            </a:r>
            <a:r>
              <a:rPr lang="en-GB" sz="1200" dirty="0">
                <a:latin typeface="Helvetica" panose="020B0604020202020204" pitchFamily="34" charset="0"/>
                <a:cs typeface="Helvetica" panose="020B0604020202020204" pitchFamily="34" charset="0"/>
              </a:rPr>
              <a:t>  To the front of the property is a double width driveway with parking for two cars, edged with patio areas and decorative stone hardstanding area providing off road parking.  Side gates and pathway gives access to the rear garden, outside cold water tap.  The rear garden is a lovely feature of the property, being landscaped with ease of maintenance in mind comprising of two good size patio areas providing excellent outside entertainment areas, raised shrub beds, timber garden shed.  </a:t>
            </a:r>
            <a:r>
              <a:rPr lang="en-GB" sz="1200">
                <a:latin typeface="Helvetica" panose="020B0604020202020204" pitchFamily="34" charset="0"/>
                <a:cs typeface="Helvetica" panose="020B0604020202020204" pitchFamily="34" charset="0"/>
              </a:rPr>
              <a:t>The garden </a:t>
            </a:r>
            <a:r>
              <a:rPr lang="en-GB" sz="1200" dirty="0">
                <a:latin typeface="Helvetica" panose="020B0604020202020204" pitchFamily="34" charset="0"/>
                <a:cs typeface="Helvetica" panose="020B0604020202020204" pitchFamily="34" charset="0"/>
              </a:rPr>
              <a:t>is fully enclosed by timber fencing and enjoys a sunny aspect.  Outside lighting.</a:t>
            </a:r>
          </a:p>
          <a:p>
            <a:pPr>
              <a:lnSpc>
                <a:spcPct val="107000"/>
              </a:lnSpc>
              <a:spcAft>
                <a:spcPts val="800"/>
              </a:spcAft>
            </a:pPr>
            <a:endParaRPr lang="en-GB" sz="12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r>
              <a:rPr lang="en-GB" sz="1000" b="1" kern="100" dirty="0">
                <a:effectLst/>
                <a:latin typeface="Helvetica" panose="020B0604020202020204" pitchFamily="34" charset="0"/>
                <a:ea typeface="Aptos" panose="020B0004020202020204" pitchFamily="34" charset="0"/>
                <a:cs typeface="Times New Roman" panose="02020603050405020304" pitchFamily="18" charset="0"/>
              </a:rPr>
              <a:t>Mortgage Assistance:   </a:t>
            </a:r>
            <a:r>
              <a:rPr lang="en-GB" sz="1000" kern="100" dirty="0">
                <a:effectLst/>
                <a:latin typeface="Helvetica" panose="020B0604020202020204" pitchFamily="34" charset="0"/>
                <a:ea typeface="Aptos" panose="020B0004020202020204" pitchFamily="34" charset="0"/>
                <a:cs typeface="Times New Roman" panose="02020603050405020304" pitchFamily="18" charset="0"/>
              </a:rPr>
              <a:t>We are pleased to recommend Meredith Morgan Taylor, who would be pleased to help no matter which estate agent you finally buy through. For a free initial chat please contact us on 01395 264111 to arrange an appointment.  Your home may be repossessed if you do not keep up repayments on your mortgage. Meredith Morgan Taylor Ltd is an appointed representative of Openwork Limited, a trading style of Openwork Ltd which is authorised and regulated by the Financial Conduct Authority (FCA).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r>
              <a:rPr lang="en-GB" sz="1200" b="1" dirty="0">
                <a:solidFill>
                  <a:srgbClr val="333333"/>
                </a:solidFill>
                <a:effectLst/>
                <a:latin typeface="Helvetica" panose="020B0604020202020204" pitchFamily="34" charset="0"/>
                <a:ea typeface="Times New Roman" panose="02020603050405020304" pitchFamily="18" charset="0"/>
                <a:cs typeface="Helvetica-Bold"/>
              </a:rPr>
              <a:t>FLOOR PLAN: </a:t>
            </a: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dirty="0">
              <a:solidFill>
                <a:srgbClr val="333333"/>
              </a:solidFill>
              <a:latin typeface="Helvetica" panose="020B0604020202020204" pitchFamily="34" charset="0"/>
              <a:ea typeface="Times New Roman" panose="02020603050405020304" pitchFamily="18" charset="0"/>
            </a:endParaRPr>
          </a:p>
          <a:p>
            <a:endParaRPr lang="en-GB" sz="1250" dirty="0">
              <a:solidFill>
                <a:srgbClr val="333333"/>
              </a:solidFill>
              <a:effectLst/>
              <a:latin typeface="Helvetica" panose="020B0604020202020204" pitchFamily="34" charset="0"/>
              <a:ea typeface="Times New Roman" panose="02020603050405020304" pitchFamily="18" charset="0"/>
            </a:endParaRPr>
          </a:p>
          <a:p>
            <a:endParaRPr lang="en-GB" sz="125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426CDA88-E1D4-960E-A9E1-C47DA6014B59}"/>
              </a:ext>
            </a:extLst>
          </p:cNvPr>
          <p:cNvPicPr>
            <a:picLocks noChangeAspect="1"/>
          </p:cNvPicPr>
          <p:nvPr/>
        </p:nvPicPr>
        <p:blipFill>
          <a:blip r:embed="rId2"/>
          <a:srcRect/>
          <a:stretch/>
        </p:blipFill>
        <p:spPr>
          <a:xfrm>
            <a:off x="8606695" y="6113871"/>
            <a:ext cx="5314021" cy="3864742"/>
          </a:xfrm>
          <a:prstGeom prst="rect">
            <a:avLst/>
          </a:prstGeom>
        </p:spPr>
      </p:pic>
    </p:spTree>
    <p:extLst>
      <p:ext uri="{BB962C8B-B14F-4D97-AF65-F5344CB8AC3E}">
        <p14:creationId xmlns:p14="http://schemas.microsoft.com/office/powerpoint/2010/main" val="2682191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TotalTime>
  <Words>1157</Words>
  <Application>Microsoft Office PowerPoint</Application>
  <PresentationFormat>Custom</PresentationFormat>
  <Paragraphs>117</Paragraphs>
  <Slides>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vt:i4>
      </vt:variant>
    </vt:vector>
  </HeadingPairs>
  <TitlesOfParts>
    <vt:vector size="12" baseType="lpstr">
      <vt:lpstr>Aptos</vt:lpstr>
      <vt:lpstr>Arial</vt:lpstr>
      <vt:lpstr>Calibri</vt:lpstr>
      <vt:lpstr>Calibri Light</vt:lpstr>
      <vt:lpstr>Frutiger LT Std 55 Roman</vt:lpstr>
      <vt:lpstr>Helvetica</vt:lpstr>
      <vt:lpstr>HelveticaNeueLT-Medium</vt:lpstr>
      <vt:lpstr>HelveticaNeueLT-Roman</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Caswell</dc:creator>
  <cp:lastModifiedBy>Exmouth Office Exmouth</cp:lastModifiedBy>
  <cp:revision>30</cp:revision>
  <cp:lastPrinted>2024-09-03T13:15:13Z</cp:lastPrinted>
  <dcterms:created xsi:type="dcterms:W3CDTF">2023-03-19T13:39:10Z</dcterms:created>
  <dcterms:modified xsi:type="dcterms:W3CDTF">2024-09-05T09:50:49Z</dcterms:modified>
</cp:coreProperties>
</file>